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Harmonický průběh střídavého el. </a:t>
            </a:r>
            <a:r>
              <a:rPr lang="cs-CZ" dirty="0" smtClean="0"/>
              <a:t>napětí</a:t>
            </a:r>
            <a:endParaRPr lang="cs-CZ" dirty="0"/>
          </a:p>
        </c:rich>
      </c:tx>
      <c:layout>
        <c:manualLayout>
          <c:xMode val="edge"/>
          <c:yMode val="edge"/>
          <c:x val="0.14562724323147769"/>
          <c:y val="0.88457234521671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1291092372956282E-2"/>
          <c:y val="8.9743483531747659E-2"/>
          <c:w val="0.93137964829304676"/>
          <c:h val="0.87041194640588215"/>
        </c:manualLayout>
      </c:layout>
      <c:scatterChart>
        <c:scatterStyle val="smoothMarker"/>
        <c:varyColors val="0"/>
        <c:ser>
          <c:idx val="2"/>
          <c:order val="2"/>
          <c:spPr>
            <a:ln w="190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List1!$C$3:$W$3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</c:numCache>
            </c:numRef>
          </c:xVal>
          <c:yVal>
            <c:numRef>
              <c:f>List1!$C$6:$W$6</c:f>
              <c:numCache>
                <c:formatCode>General</c:formatCode>
                <c:ptCount val="21"/>
                <c:pt idx="0">
                  <c:v>0</c:v>
                </c:pt>
                <c:pt idx="1">
                  <c:v>0.3090169943749474</c:v>
                </c:pt>
                <c:pt idx="2">
                  <c:v>0.58778525229247314</c:v>
                </c:pt>
                <c:pt idx="3">
                  <c:v>0.80901699437494745</c:v>
                </c:pt>
                <c:pt idx="4">
                  <c:v>0.95105651629515353</c:v>
                </c:pt>
                <c:pt idx="5">
                  <c:v>1</c:v>
                </c:pt>
                <c:pt idx="6">
                  <c:v>0.95105651629515364</c:v>
                </c:pt>
                <c:pt idx="7">
                  <c:v>0.80901699437494745</c:v>
                </c:pt>
                <c:pt idx="8">
                  <c:v>0.58778525229247325</c:v>
                </c:pt>
                <c:pt idx="9">
                  <c:v>0.30901699437494751</c:v>
                </c:pt>
                <c:pt idx="10">
                  <c:v>1.22514845490862E-16</c:v>
                </c:pt>
                <c:pt idx="11">
                  <c:v>-0.30901699437494773</c:v>
                </c:pt>
                <c:pt idx="12">
                  <c:v>-0.58778525229247303</c:v>
                </c:pt>
                <c:pt idx="13">
                  <c:v>-0.80901699437494734</c:v>
                </c:pt>
                <c:pt idx="14">
                  <c:v>-0.95105651629515353</c:v>
                </c:pt>
                <c:pt idx="15">
                  <c:v>-1</c:v>
                </c:pt>
                <c:pt idx="16">
                  <c:v>-0.95105651629515364</c:v>
                </c:pt>
                <c:pt idx="17">
                  <c:v>-0.80901699437494756</c:v>
                </c:pt>
                <c:pt idx="18">
                  <c:v>-0.58778525229247336</c:v>
                </c:pt>
                <c:pt idx="19">
                  <c:v>-0.30901699437494762</c:v>
                </c:pt>
                <c:pt idx="20">
                  <c:v>-2.45029690981724E-16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469928"/>
        <c:axId val="289468752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List1!$C$3:$W$3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0.1</c:v>
                      </c:pt>
                      <c:pt idx="2">
                        <c:v>0.2</c:v>
                      </c:pt>
                      <c:pt idx="3">
                        <c:v>0.3</c:v>
                      </c:pt>
                      <c:pt idx="4">
                        <c:v>0.4</c:v>
                      </c:pt>
                      <c:pt idx="5">
                        <c:v>0.5</c:v>
                      </c:pt>
                      <c:pt idx="6">
                        <c:v>0.6</c:v>
                      </c:pt>
                      <c:pt idx="7">
                        <c:v>0.7</c:v>
                      </c:pt>
                      <c:pt idx="8">
                        <c:v>0.8</c:v>
                      </c:pt>
                      <c:pt idx="9">
                        <c:v>0.9</c:v>
                      </c:pt>
                      <c:pt idx="10">
                        <c:v>1</c:v>
                      </c:pt>
                      <c:pt idx="11">
                        <c:v>1.1000000000000001</c:v>
                      </c:pt>
                      <c:pt idx="12">
                        <c:v>1.2</c:v>
                      </c:pt>
                      <c:pt idx="13">
                        <c:v>1.3</c:v>
                      </c:pt>
                      <c:pt idx="14">
                        <c:v>1.4</c:v>
                      </c:pt>
                      <c:pt idx="15">
                        <c:v>1.5</c:v>
                      </c:pt>
                      <c:pt idx="16">
                        <c:v>1.6</c:v>
                      </c:pt>
                      <c:pt idx="17">
                        <c:v>1.7</c:v>
                      </c:pt>
                      <c:pt idx="18">
                        <c:v>1.8</c:v>
                      </c:pt>
                      <c:pt idx="19">
                        <c:v>1.9</c:v>
                      </c:pt>
                      <c:pt idx="20">
                        <c:v>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List1!$C$4:$W$4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3.1415926535897931</c:v>
                      </c:pt>
                      <c:pt idx="1">
                        <c:v>3.1415926535897931</c:v>
                      </c:pt>
                      <c:pt idx="2">
                        <c:v>3.1415926535897931</c:v>
                      </c:pt>
                      <c:pt idx="3">
                        <c:v>3.1415926535897931</c:v>
                      </c:pt>
                      <c:pt idx="4">
                        <c:v>3.1415926535897931</c:v>
                      </c:pt>
                      <c:pt idx="5">
                        <c:v>3.1415926535897931</c:v>
                      </c:pt>
                      <c:pt idx="6">
                        <c:v>3.1415926535897931</c:v>
                      </c:pt>
                      <c:pt idx="7">
                        <c:v>3.1415926535897931</c:v>
                      </c:pt>
                      <c:pt idx="8">
                        <c:v>3.1415926535897931</c:v>
                      </c:pt>
                      <c:pt idx="9">
                        <c:v>3.1415926535897931</c:v>
                      </c:pt>
                      <c:pt idx="10">
                        <c:v>3.1415926535897931</c:v>
                      </c:pt>
                      <c:pt idx="11">
                        <c:v>3.1415926535897931</c:v>
                      </c:pt>
                      <c:pt idx="12">
                        <c:v>3.1415926535897931</c:v>
                      </c:pt>
                      <c:pt idx="13">
                        <c:v>3.1415926535897931</c:v>
                      </c:pt>
                      <c:pt idx="14">
                        <c:v>3.1415926535897931</c:v>
                      </c:pt>
                      <c:pt idx="15">
                        <c:v>3.1415926535897931</c:v>
                      </c:pt>
                      <c:pt idx="16">
                        <c:v>3.1415926535897931</c:v>
                      </c:pt>
                      <c:pt idx="17">
                        <c:v>3.1415926535897931</c:v>
                      </c:pt>
                      <c:pt idx="18">
                        <c:v>3.1415926535897931</c:v>
                      </c:pt>
                      <c:pt idx="19">
                        <c:v>3.1415926535897931</c:v>
                      </c:pt>
                      <c:pt idx="20">
                        <c:v>3.1415926535897931</c:v>
                      </c:pt>
                    </c:numCache>
                  </c:numRef>
                </c:yVal>
                <c:smooth val="1"/>
              </c15:ser>
            </c15:filteredScatterSeries>
            <c15:filteredScatterSeries>
              <c15:ser>
                <c:idx val="1"/>
                <c:order val="1"/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List1!$C$3:$W$3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0.1</c:v>
                      </c:pt>
                      <c:pt idx="2">
                        <c:v>0.2</c:v>
                      </c:pt>
                      <c:pt idx="3">
                        <c:v>0.3</c:v>
                      </c:pt>
                      <c:pt idx="4">
                        <c:v>0.4</c:v>
                      </c:pt>
                      <c:pt idx="5">
                        <c:v>0.5</c:v>
                      </c:pt>
                      <c:pt idx="6">
                        <c:v>0.6</c:v>
                      </c:pt>
                      <c:pt idx="7">
                        <c:v>0.7</c:v>
                      </c:pt>
                      <c:pt idx="8">
                        <c:v>0.8</c:v>
                      </c:pt>
                      <c:pt idx="9">
                        <c:v>0.9</c:v>
                      </c:pt>
                      <c:pt idx="10">
                        <c:v>1</c:v>
                      </c:pt>
                      <c:pt idx="11">
                        <c:v>1.1000000000000001</c:v>
                      </c:pt>
                      <c:pt idx="12">
                        <c:v>1.2</c:v>
                      </c:pt>
                      <c:pt idx="13">
                        <c:v>1.3</c:v>
                      </c:pt>
                      <c:pt idx="14">
                        <c:v>1.4</c:v>
                      </c:pt>
                      <c:pt idx="15">
                        <c:v>1.5</c:v>
                      </c:pt>
                      <c:pt idx="16">
                        <c:v>1.6</c:v>
                      </c:pt>
                      <c:pt idx="17">
                        <c:v>1.7</c:v>
                      </c:pt>
                      <c:pt idx="18">
                        <c:v>1.8</c:v>
                      </c:pt>
                      <c:pt idx="19">
                        <c:v>1.9</c:v>
                      </c:pt>
                      <c:pt idx="20">
                        <c:v>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List1!$C$5:$W$5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0.31415926535897931</c:v>
                      </c:pt>
                      <c:pt idx="2">
                        <c:v>0.62831853071795862</c:v>
                      </c:pt>
                      <c:pt idx="3">
                        <c:v>0.94247779607693793</c:v>
                      </c:pt>
                      <c:pt idx="4">
                        <c:v>1.2566370614359172</c:v>
                      </c:pt>
                      <c:pt idx="5">
                        <c:v>1.5707963267948966</c:v>
                      </c:pt>
                      <c:pt idx="6">
                        <c:v>1.8849555921538759</c:v>
                      </c:pt>
                      <c:pt idx="7">
                        <c:v>2.1991148575128552</c:v>
                      </c:pt>
                      <c:pt idx="8">
                        <c:v>2.5132741228718345</c:v>
                      </c:pt>
                      <c:pt idx="9">
                        <c:v>2.8274333882308138</c:v>
                      </c:pt>
                      <c:pt idx="10">
                        <c:v>3.1415926535897931</c:v>
                      </c:pt>
                      <c:pt idx="11">
                        <c:v>3.4557519189487729</c:v>
                      </c:pt>
                      <c:pt idx="12">
                        <c:v>3.7699111843077517</c:v>
                      </c:pt>
                      <c:pt idx="13">
                        <c:v>4.0840704496667311</c:v>
                      </c:pt>
                      <c:pt idx="14">
                        <c:v>4.3982297150257104</c:v>
                      </c:pt>
                      <c:pt idx="15">
                        <c:v>4.7123889803846897</c:v>
                      </c:pt>
                      <c:pt idx="16">
                        <c:v>5.026548245743669</c:v>
                      </c:pt>
                      <c:pt idx="17">
                        <c:v>5.3407075111026483</c:v>
                      </c:pt>
                      <c:pt idx="18">
                        <c:v>5.6548667764616276</c:v>
                      </c:pt>
                      <c:pt idx="19">
                        <c:v>5.9690260418206069</c:v>
                      </c:pt>
                      <c:pt idx="20">
                        <c:v>6.2831853071795862</c:v>
                      </c:pt>
                    </c:numCache>
                  </c:numRef>
                </c:yVal>
                <c:smooth val="1"/>
              </c15:ser>
            </c15:filteredScatterSeries>
          </c:ext>
        </c:extLst>
      </c:scatterChart>
      <c:valAx>
        <c:axId val="289469928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9468752"/>
        <c:crosses val="autoZero"/>
        <c:crossBetween val="midCat"/>
      </c:valAx>
      <c:valAx>
        <c:axId val="289468752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\V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9469928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Harmonický průběh střídavého el. </a:t>
            </a:r>
            <a:r>
              <a:rPr lang="cs-CZ" dirty="0" smtClean="0"/>
              <a:t>proudu</a:t>
            </a:r>
            <a:endParaRPr lang="cs-CZ" dirty="0"/>
          </a:p>
        </c:rich>
      </c:tx>
      <c:layout>
        <c:manualLayout>
          <c:xMode val="edge"/>
          <c:yMode val="edge"/>
          <c:x val="0.14562724323147769"/>
          <c:y val="0.88457234521671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1291092372956282E-2"/>
          <c:y val="8.9743483531747659E-2"/>
          <c:w val="0.93137964829304676"/>
          <c:h val="0.87041194640588215"/>
        </c:manualLayout>
      </c:layout>
      <c:scatterChart>
        <c:scatterStyle val="smoothMarker"/>
        <c:varyColors val="0"/>
        <c:ser>
          <c:idx val="2"/>
          <c:order val="2"/>
          <c:spPr>
            <a:ln w="190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List1!$C$3:$W$3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</c:numCache>
            </c:numRef>
          </c:xVal>
          <c:yVal>
            <c:numRef>
              <c:f>List1!$C$6:$W$6</c:f>
              <c:numCache>
                <c:formatCode>General</c:formatCode>
                <c:ptCount val="21"/>
                <c:pt idx="0">
                  <c:v>0</c:v>
                </c:pt>
                <c:pt idx="1">
                  <c:v>0.3090169943749474</c:v>
                </c:pt>
                <c:pt idx="2">
                  <c:v>0.58778525229247314</c:v>
                </c:pt>
                <c:pt idx="3">
                  <c:v>0.80901699437494745</c:v>
                </c:pt>
                <c:pt idx="4">
                  <c:v>0.95105651629515353</c:v>
                </c:pt>
                <c:pt idx="5">
                  <c:v>1</c:v>
                </c:pt>
                <c:pt idx="6">
                  <c:v>0.95105651629515364</c:v>
                </c:pt>
                <c:pt idx="7">
                  <c:v>0.80901699437494745</c:v>
                </c:pt>
                <c:pt idx="8">
                  <c:v>0.58778525229247325</c:v>
                </c:pt>
                <c:pt idx="9">
                  <c:v>0.30901699437494751</c:v>
                </c:pt>
                <c:pt idx="10">
                  <c:v>1.22514845490862E-16</c:v>
                </c:pt>
                <c:pt idx="11">
                  <c:v>-0.30901699437494773</c:v>
                </c:pt>
                <c:pt idx="12">
                  <c:v>-0.58778525229247303</c:v>
                </c:pt>
                <c:pt idx="13">
                  <c:v>-0.80901699437494734</c:v>
                </c:pt>
                <c:pt idx="14">
                  <c:v>-0.95105651629515353</c:v>
                </c:pt>
                <c:pt idx="15">
                  <c:v>-1</c:v>
                </c:pt>
                <c:pt idx="16">
                  <c:v>-0.95105651629515364</c:v>
                </c:pt>
                <c:pt idx="17">
                  <c:v>-0.80901699437494756</c:v>
                </c:pt>
                <c:pt idx="18">
                  <c:v>-0.58778525229247336</c:v>
                </c:pt>
                <c:pt idx="19">
                  <c:v>-0.30901699437494762</c:v>
                </c:pt>
                <c:pt idx="20">
                  <c:v>-2.45029690981724E-16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469536"/>
        <c:axId val="28947110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List1!$C$3:$W$3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0.1</c:v>
                      </c:pt>
                      <c:pt idx="2">
                        <c:v>0.2</c:v>
                      </c:pt>
                      <c:pt idx="3">
                        <c:v>0.3</c:v>
                      </c:pt>
                      <c:pt idx="4">
                        <c:v>0.4</c:v>
                      </c:pt>
                      <c:pt idx="5">
                        <c:v>0.5</c:v>
                      </c:pt>
                      <c:pt idx="6">
                        <c:v>0.6</c:v>
                      </c:pt>
                      <c:pt idx="7">
                        <c:v>0.7</c:v>
                      </c:pt>
                      <c:pt idx="8">
                        <c:v>0.8</c:v>
                      </c:pt>
                      <c:pt idx="9">
                        <c:v>0.9</c:v>
                      </c:pt>
                      <c:pt idx="10">
                        <c:v>1</c:v>
                      </c:pt>
                      <c:pt idx="11">
                        <c:v>1.1000000000000001</c:v>
                      </c:pt>
                      <c:pt idx="12">
                        <c:v>1.2</c:v>
                      </c:pt>
                      <c:pt idx="13">
                        <c:v>1.3</c:v>
                      </c:pt>
                      <c:pt idx="14">
                        <c:v>1.4</c:v>
                      </c:pt>
                      <c:pt idx="15">
                        <c:v>1.5</c:v>
                      </c:pt>
                      <c:pt idx="16">
                        <c:v>1.6</c:v>
                      </c:pt>
                      <c:pt idx="17">
                        <c:v>1.7</c:v>
                      </c:pt>
                      <c:pt idx="18">
                        <c:v>1.8</c:v>
                      </c:pt>
                      <c:pt idx="19">
                        <c:v>1.9</c:v>
                      </c:pt>
                      <c:pt idx="20">
                        <c:v>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List1!$C$4:$W$4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3.1415926535897931</c:v>
                      </c:pt>
                      <c:pt idx="1">
                        <c:v>3.1415926535897931</c:v>
                      </c:pt>
                      <c:pt idx="2">
                        <c:v>3.1415926535897931</c:v>
                      </c:pt>
                      <c:pt idx="3">
                        <c:v>3.1415926535897931</c:v>
                      </c:pt>
                      <c:pt idx="4">
                        <c:v>3.1415926535897931</c:v>
                      </c:pt>
                      <c:pt idx="5">
                        <c:v>3.1415926535897931</c:v>
                      </c:pt>
                      <c:pt idx="6">
                        <c:v>3.1415926535897931</c:v>
                      </c:pt>
                      <c:pt idx="7">
                        <c:v>3.1415926535897931</c:v>
                      </c:pt>
                      <c:pt idx="8">
                        <c:v>3.1415926535897931</c:v>
                      </c:pt>
                      <c:pt idx="9">
                        <c:v>3.1415926535897931</c:v>
                      </c:pt>
                      <c:pt idx="10">
                        <c:v>3.1415926535897931</c:v>
                      </c:pt>
                      <c:pt idx="11">
                        <c:v>3.1415926535897931</c:v>
                      </c:pt>
                      <c:pt idx="12">
                        <c:v>3.1415926535897931</c:v>
                      </c:pt>
                      <c:pt idx="13">
                        <c:v>3.1415926535897931</c:v>
                      </c:pt>
                      <c:pt idx="14">
                        <c:v>3.1415926535897931</c:v>
                      </c:pt>
                      <c:pt idx="15">
                        <c:v>3.1415926535897931</c:v>
                      </c:pt>
                      <c:pt idx="16">
                        <c:v>3.1415926535897931</c:v>
                      </c:pt>
                      <c:pt idx="17">
                        <c:v>3.1415926535897931</c:v>
                      </c:pt>
                      <c:pt idx="18">
                        <c:v>3.1415926535897931</c:v>
                      </c:pt>
                      <c:pt idx="19">
                        <c:v>3.1415926535897931</c:v>
                      </c:pt>
                      <c:pt idx="20">
                        <c:v>3.1415926535897931</c:v>
                      </c:pt>
                    </c:numCache>
                  </c:numRef>
                </c:yVal>
                <c:smooth val="1"/>
              </c15:ser>
            </c15:filteredScatterSeries>
            <c15:filteredScatterSeries>
              <c15:ser>
                <c:idx val="1"/>
                <c:order val="1"/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List1!$C$3:$W$3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0.1</c:v>
                      </c:pt>
                      <c:pt idx="2">
                        <c:v>0.2</c:v>
                      </c:pt>
                      <c:pt idx="3">
                        <c:v>0.3</c:v>
                      </c:pt>
                      <c:pt idx="4">
                        <c:v>0.4</c:v>
                      </c:pt>
                      <c:pt idx="5">
                        <c:v>0.5</c:v>
                      </c:pt>
                      <c:pt idx="6">
                        <c:v>0.6</c:v>
                      </c:pt>
                      <c:pt idx="7">
                        <c:v>0.7</c:v>
                      </c:pt>
                      <c:pt idx="8">
                        <c:v>0.8</c:v>
                      </c:pt>
                      <c:pt idx="9">
                        <c:v>0.9</c:v>
                      </c:pt>
                      <c:pt idx="10">
                        <c:v>1</c:v>
                      </c:pt>
                      <c:pt idx="11">
                        <c:v>1.1000000000000001</c:v>
                      </c:pt>
                      <c:pt idx="12">
                        <c:v>1.2</c:v>
                      </c:pt>
                      <c:pt idx="13">
                        <c:v>1.3</c:v>
                      </c:pt>
                      <c:pt idx="14">
                        <c:v>1.4</c:v>
                      </c:pt>
                      <c:pt idx="15">
                        <c:v>1.5</c:v>
                      </c:pt>
                      <c:pt idx="16">
                        <c:v>1.6</c:v>
                      </c:pt>
                      <c:pt idx="17">
                        <c:v>1.7</c:v>
                      </c:pt>
                      <c:pt idx="18">
                        <c:v>1.8</c:v>
                      </c:pt>
                      <c:pt idx="19">
                        <c:v>1.9</c:v>
                      </c:pt>
                      <c:pt idx="20">
                        <c:v>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List1!$C$5:$W$5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0.31415926535897931</c:v>
                      </c:pt>
                      <c:pt idx="2">
                        <c:v>0.62831853071795862</c:v>
                      </c:pt>
                      <c:pt idx="3">
                        <c:v>0.94247779607693793</c:v>
                      </c:pt>
                      <c:pt idx="4">
                        <c:v>1.2566370614359172</c:v>
                      </c:pt>
                      <c:pt idx="5">
                        <c:v>1.5707963267948966</c:v>
                      </c:pt>
                      <c:pt idx="6">
                        <c:v>1.8849555921538759</c:v>
                      </c:pt>
                      <c:pt idx="7">
                        <c:v>2.1991148575128552</c:v>
                      </c:pt>
                      <c:pt idx="8">
                        <c:v>2.5132741228718345</c:v>
                      </c:pt>
                      <c:pt idx="9">
                        <c:v>2.8274333882308138</c:v>
                      </c:pt>
                      <c:pt idx="10">
                        <c:v>3.1415926535897931</c:v>
                      </c:pt>
                      <c:pt idx="11">
                        <c:v>3.4557519189487729</c:v>
                      </c:pt>
                      <c:pt idx="12">
                        <c:v>3.7699111843077517</c:v>
                      </c:pt>
                      <c:pt idx="13">
                        <c:v>4.0840704496667311</c:v>
                      </c:pt>
                      <c:pt idx="14">
                        <c:v>4.3982297150257104</c:v>
                      </c:pt>
                      <c:pt idx="15">
                        <c:v>4.7123889803846897</c:v>
                      </c:pt>
                      <c:pt idx="16">
                        <c:v>5.026548245743669</c:v>
                      </c:pt>
                      <c:pt idx="17">
                        <c:v>5.3407075111026483</c:v>
                      </c:pt>
                      <c:pt idx="18">
                        <c:v>5.6548667764616276</c:v>
                      </c:pt>
                      <c:pt idx="19">
                        <c:v>5.9690260418206069</c:v>
                      </c:pt>
                      <c:pt idx="20">
                        <c:v>6.2831853071795862</c:v>
                      </c:pt>
                    </c:numCache>
                  </c:numRef>
                </c:yVal>
                <c:smooth val="1"/>
              </c15:ser>
            </c15:filteredScatterSeries>
          </c:ext>
        </c:extLst>
      </c:scatterChart>
      <c:valAx>
        <c:axId val="289469536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9471104"/>
        <c:crosses val="autoZero"/>
        <c:crossBetween val="midCat"/>
      </c:valAx>
      <c:valAx>
        <c:axId val="289471104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\V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9469536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Harmonický průběh střídavého el. </a:t>
            </a:r>
            <a:r>
              <a:rPr lang="cs-CZ" dirty="0" smtClean="0"/>
              <a:t>proudu</a:t>
            </a:r>
            <a:endParaRPr lang="cs-CZ" dirty="0"/>
          </a:p>
        </c:rich>
      </c:tx>
      <c:layout>
        <c:manualLayout>
          <c:xMode val="edge"/>
          <c:yMode val="edge"/>
          <c:x val="0.14562724323147769"/>
          <c:y val="0.88457234521671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1291092372956282E-2"/>
          <c:y val="9.3640278004068003E-2"/>
          <c:w val="0.93137964829304676"/>
          <c:h val="0.87041194640588215"/>
        </c:manualLayout>
      </c:layout>
      <c:scatterChart>
        <c:scatterStyle val="smoothMarker"/>
        <c:varyColors val="0"/>
        <c:ser>
          <c:idx val="2"/>
          <c:order val="2"/>
          <c:spPr>
            <a:ln w="190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List1!$C$3:$W$3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</c:numCache>
            </c:numRef>
          </c:xVal>
          <c:yVal>
            <c:numRef>
              <c:f>List1!$C$6:$W$6</c:f>
              <c:numCache>
                <c:formatCode>General</c:formatCode>
                <c:ptCount val="21"/>
                <c:pt idx="0">
                  <c:v>0</c:v>
                </c:pt>
                <c:pt idx="1">
                  <c:v>0.3090169943749474</c:v>
                </c:pt>
                <c:pt idx="2">
                  <c:v>0.58778525229247314</c:v>
                </c:pt>
                <c:pt idx="3">
                  <c:v>0.80901699437494745</c:v>
                </c:pt>
                <c:pt idx="4">
                  <c:v>0.95105651629515353</c:v>
                </c:pt>
                <c:pt idx="5">
                  <c:v>1</c:v>
                </c:pt>
                <c:pt idx="6">
                  <c:v>0.95105651629515364</c:v>
                </c:pt>
                <c:pt idx="7">
                  <c:v>0.80901699437494745</c:v>
                </c:pt>
                <c:pt idx="8">
                  <c:v>0.58778525229247325</c:v>
                </c:pt>
                <c:pt idx="9">
                  <c:v>0.30901699437494751</c:v>
                </c:pt>
                <c:pt idx="10">
                  <c:v>1.22514845490862E-16</c:v>
                </c:pt>
                <c:pt idx="11">
                  <c:v>-0.30901699437494773</c:v>
                </c:pt>
                <c:pt idx="12">
                  <c:v>-0.58778525229247303</c:v>
                </c:pt>
                <c:pt idx="13">
                  <c:v>-0.80901699437494734</c:v>
                </c:pt>
                <c:pt idx="14">
                  <c:v>-0.95105651629515353</c:v>
                </c:pt>
                <c:pt idx="15">
                  <c:v>-1</c:v>
                </c:pt>
                <c:pt idx="16">
                  <c:v>-0.95105651629515364</c:v>
                </c:pt>
                <c:pt idx="17">
                  <c:v>-0.80901699437494756</c:v>
                </c:pt>
                <c:pt idx="18">
                  <c:v>-0.58778525229247336</c:v>
                </c:pt>
                <c:pt idx="19">
                  <c:v>-0.30901699437494762</c:v>
                </c:pt>
                <c:pt idx="20">
                  <c:v>-2.45029690981724E-16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470712"/>
        <c:axId val="289471496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List1!$C$3:$W$3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0.1</c:v>
                      </c:pt>
                      <c:pt idx="2">
                        <c:v>0.2</c:v>
                      </c:pt>
                      <c:pt idx="3">
                        <c:v>0.3</c:v>
                      </c:pt>
                      <c:pt idx="4">
                        <c:v>0.4</c:v>
                      </c:pt>
                      <c:pt idx="5">
                        <c:v>0.5</c:v>
                      </c:pt>
                      <c:pt idx="6">
                        <c:v>0.6</c:v>
                      </c:pt>
                      <c:pt idx="7">
                        <c:v>0.7</c:v>
                      </c:pt>
                      <c:pt idx="8">
                        <c:v>0.8</c:v>
                      </c:pt>
                      <c:pt idx="9">
                        <c:v>0.9</c:v>
                      </c:pt>
                      <c:pt idx="10">
                        <c:v>1</c:v>
                      </c:pt>
                      <c:pt idx="11">
                        <c:v>1.1000000000000001</c:v>
                      </c:pt>
                      <c:pt idx="12">
                        <c:v>1.2</c:v>
                      </c:pt>
                      <c:pt idx="13">
                        <c:v>1.3</c:v>
                      </c:pt>
                      <c:pt idx="14">
                        <c:v>1.4</c:v>
                      </c:pt>
                      <c:pt idx="15">
                        <c:v>1.5</c:v>
                      </c:pt>
                      <c:pt idx="16">
                        <c:v>1.6</c:v>
                      </c:pt>
                      <c:pt idx="17">
                        <c:v>1.7</c:v>
                      </c:pt>
                      <c:pt idx="18">
                        <c:v>1.8</c:v>
                      </c:pt>
                      <c:pt idx="19">
                        <c:v>1.9</c:v>
                      </c:pt>
                      <c:pt idx="20">
                        <c:v>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List1!$C$4:$W$4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3.1415926535897931</c:v>
                      </c:pt>
                      <c:pt idx="1">
                        <c:v>3.1415926535897931</c:v>
                      </c:pt>
                      <c:pt idx="2">
                        <c:v>3.1415926535897931</c:v>
                      </c:pt>
                      <c:pt idx="3">
                        <c:v>3.1415926535897931</c:v>
                      </c:pt>
                      <c:pt idx="4">
                        <c:v>3.1415926535897931</c:v>
                      </c:pt>
                      <c:pt idx="5">
                        <c:v>3.1415926535897931</c:v>
                      </c:pt>
                      <c:pt idx="6">
                        <c:v>3.1415926535897931</c:v>
                      </c:pt>
                      <c:pt idx="7">
                        <c:v>3.1415926535897931</c:v>
                      </c:pt>
                      <c:pt idx="8">
                        <c:v>3.1415926535897931</c:v>
                      </c:pt>
                      <c:pt idx="9">
                        <c:v>3.1415926535897931</c:v>
                      </c:pt>
                      <c:pt idx="10">
                        <c:v>3.1415926535897931</c:v>
                      </c:pt>
                      <c:pt idx="11">
                        <c:v>3.1415926535897931</c:v>
                      </c:pt>
                      <c:pt idx="12">
                        <c:v>3.1415926535897931</c:v>
                      </c:pt>
                      <c:pt idx="13">
                        <c:v>3.1415926535897931</c:v>
                      </c:pt>
                      <c:pt idx="14">
                        <c:v>3.1415926535897931</c:v>
                      </c:pt>
                      <c:pt idx="15">
                        <c:v>3.1415926535897931</c:v>
                      </c:pt>
                      <c:pt idx="16">
                        <c:v>3.1415926535897931</c:v>
                      </c:pt>
                      <c:pt idx="17">
                        <c:v>3.1415926535897931</c:v>
                      </c:pt>
                      <c:pt idx="18">
                        <c:v>3.1415926535897931</c:v>
                      </c:pt>
                      <c:pt idx="19">
                        <c:v>3.1415926535897931</c:v>
                      </c:pt>
                      <c:pt idx="20">
                        <c:v>3.1415926535897931</c:v>
                      </c:pt>
                    </c:numCache>
                  </c:numRef>
                </c:yVal>
                <c:smooth val="1"/>
              </c15:ser>
            </c15:filteredScatterSeries>
            <c15:filteredScatterSeries>
              <c15:ser>
                <c:idx val="1"/>
                <c:order val="1"/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List1!$C$3:$W$3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0.1</c:v>
                      </c:pt>
                      <c:pt idx="2">
                        <c:v>0.2</c:v>
                      </c:pt>
                      <c:pt idx="3">
                        <c:v>0.3</c:v>
                      </c:pt>
                      <c:pt idx="4">
                        <c:v>0.4</c:v>
                      </c:pt>
                      <c:pt idx="5">
                        <c:v>0.5</c:v>
                      </c:pt>
                      <c:pt idx="6">
                        <c:v>0.6</c:v>
                      </c:pt>
                      <c:pt idx="7">
                        <c:v>0.7</c:v>
                      </c:pt>
                      <c:pt idx="8">
                        <c:v>0.8</c:v>
                      </c:pt>
                      <c:pt idx="9">
                        <c:v>0.9</c:v>
                      </c:pt>
                      <c:pt idx="10">
                        <c:v>1</c:v>
                      </c:pt>
                      <c:pt idx="11">
                        <c:v>1.1000000000000001</c:v>
                      </c:pt>
                      <c:pt idx="12">
                        <c:v>1.2</c:v>
                      </c:pt>
                      <c:pt idx="13">
                        <c:v>1.3</c:v>
                      </c:pt>
                      <c:pt idx="14">
                        <c:v>1.4</c:v>
                      </c:pt>
                      <c:pt idx="15">
                        <c:v>1.5</c:v>
                      </c:pt>
                      <c:pt idx="16">
                        <c:v>1.6</c:v>
                      </c:pt>
                      <c:pt idx="17">
                        <c:v>1.7</c:v>
                      </c:pt>
                      <c:pt idx="18">
                        <c:v>1.8</c:v>
                      </c:pt>
                      <c:pt idx="19">
                        <c:v>1.9</c:v>
                      </c:pt>
                      <c:pt idx="20">
                        <c:v>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List1!$C$5:$W$5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0.31415926535897931</c:v>
                      </c:pt>
                      <c:pt idx="2">
                        <c:v>0.62831853071795862</c:v>
                      </c:pt>
                      <c:pt idx="3">
                        <c:v>0.94247779607693793</c:v>
                      </c:pt>
                      <c:pt idx="4">
                        <c:v>1.2566370614359172</c:v>
                      </c:pt>
                      <c:pt idx="5">
                        <c:v>1.5707963267948966</c:v>
                      </c:pt>
                      <c:pt idx="6">
                        <c:v>1.8849555921538759</c:v>
                      </c:pt>
                      <c:pt idx="7">
                        <c:v>2.1991148575128552</c:v>
                      </c:pt>
                      <c:pt idx="8">
                        <c:v>2.5132741228718345</c:v>
                      </c:pt>
                      <c:pt idx="9">
                        <c:v>2.8274333882308138</c:v>
                      </c:pt>
                      <c:pt idx="10">
                        <c:v>3.1415926535897931</c:v>
                      </c:pt>
                      <c:pt idx="11">
                        <c:v>3.4557519189487729</c:v>
                      </c:pt>
                      <c:pt idx="12">
                        <c:v>3.7699111843077517</c:v>
                      </c:pt>
                      <c:pt idx="13">
                        <c:v>4.0840704496667311</c:v>
                      </c:pt>
                      <c:pt idx="14">
                        <c:v>4.3982297150257104</c:v>
                      </c:pt>
                      <c:pt idx="15">
                        <c:v>4.7123889803846897</c:v>
                      </c:pt>
                      <c:pt idx="16">
                        <c:v>5.026548245743669</c:v>
                      </c:pt>
                      <c:pt idx="17">
                        <c:v>5.3407075111026483</c:v>
                      </c:pt>
                      <c:pt idx="18">
                        <c:v>5.6548667764616276</c:v>
                      </c:pt>
                      <c:pt idx="19">
                        <c:v>5.9690260418206069</c:v>
                      </c:pt>
                      <c:pt idx="20">
                        <c:v>6.2831853071795862</c:v>
                      </c:pt>
                    </c:numCache>
                  </c:numRef>
                </c:yVal>
                <c:smooth val="1"/>
              </c15:ser>
            </c15:filteredScatterSeries>
          </c:ext>
        </c:extLst>
      </c:scatterChart>
      <c:valAx>
        <c:axId val="289470712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9471496"/>
        <c:crosses val="autoZero"/>
        <c:crossBetween val="midCat"/>
      </c:valAx>
      <c:valAx>
        <c:axId val="289471496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\V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9470712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0.83673</cdr:x>
      <cdr:y>0.53027</cdr:y>
    </cdr:from>
    <cdr:to>
      <cdr:x>0.94898</cdr:x>
      <cdr:y>0.61865</cdr:y>
    </cdr:to>
    <cdr:grpSp>
      <cdr:nvGrpSpPr>
        <cdr:cNvPr id="5" name="Skupina 4"/>
        <cdr:cNvGrpSpPr/>
      </cdr:nvGrpSpPr>
      <cdr:grpSpPr>
        <a:xfrm xmlns:a="http://schemas.openxmlformats.org/drawingml/2006/main">
          <a:off x="5904656" y="1728192"/>
          <a:ext cx="792088" cy="288032"/>
          <a:chOff x="5904656" y="1728192"/>
          <a:chExt cx="792088" cy="288032"/>
        </a:xfrm>
      </cdr:grpSpPr>
      <cdr:cxnSp macro="">
        <cdr:nvCxnSpPr>
          <cdr:cNvPr id="3" name="Přímá spojnice se šipkou 2"/>
          <cdr:cNvCxnSpPr/>
        </cdr:nvCxnSpPr>
        <cdr:spPr>
          <a:xfrm xmlns:a="http://schemas.openxmlformats.org/drawingml/2006/main">
            <a:off x="6120680" y="1872208"/>
            <a:ext cx="576064" cy="0"/>
          </a:xfrm>
          <a:prstGeom xmlns:a="http://schemas.openxmlformats.org/drawingml/2006/main" prst="straightConnector1">
            <a:avLst/>
          </a:prstGeom>
          <a:ln xmlns:a="http://schemas.openxmlformats.org/drawingml/2006/main"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4" name="TextovéPole 3"/>
          <cdr:cNvSpPr txBox="1"/>
        </cdr:nvSpPr>
        <cdr:spPr>
          <a:xfrm xmlns:a="http://schemas.openxmlformats.org/drawingml/2006/main">
            <a:off x="5904656" y="1728192"/>
            <a:ext cx="266328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cs-CZ" sz="1100" dirty="0" smtClean="0"/>
              <a:t>t</a:t>
            </a:r>
            <a:endParaRPr lang="cs-CZ" sz="1100" dirty="0"/>
          </a:p>
        </cdr:txBody>
      </cdr:sp>
    </cdr:grpSp>
  </cdr:relSizeAnchor>
  <cdr:relSizeAnchor xmlns:cdr="http://schemas.openxmlformats.org/drawingml/2006/chartDrawing">
    <cdr:from>
      <cdr:x>0.03061</cdr:x>
      <cdr:y>0.11258</cdr:y>
    </cdr:from>
    <cdr:to>
      <cdr:x>0.07143</cdr:x>
      <cdr:y>0.28933</cdr:y>
    </cdr:to>
    <cdr:grpSp>
      <cdr:nvGrpSpPr>
        <cdr:cNvPr id="6" name="Skupina 5"/>
        <cdr:cNvGrpSpPr/>
      </cdr:nvGrpSpPr>
      <cdr:grpSpPr>
        <a:xfrm xmlns:a="http://schemas.openxmlformats.org/drawingml/2006/main" rot="16200000">
          <a:off x="72008" y="510912"/>
          <a:ext cx="576064" cy="288032"/>
          <a:chOff x="5904656" y="1728192"/>
          <a:chExt cx="576064" cy="288032"/>
        </a:xfrm>
      </cdr:grpSpPr>
      <cdr:cxnSp macro="">
        <cdr:nvCxnSpPr>
          <cdr:cNvPr id="7" name="Přímá spojnice se šipkou 6"/>
          <cdr:cNvCxnSpPr/>
        </cdr:nvCxnSpPr>
        <cdr:spPr>
          <a:xfrm xmlns:a="http://schemas.openxmlformats.org/drawingml/2006/main" rot="5400000" flipV="1">
            <a:off x="6300700" y="1692188"/>
            <a:ext cx="0" cy="360040"/>
          </a:xfrm>
          <a:prstGeom xmlns:a="http://schemas.openxmlformats.org/drawingml/2006/main" prst="straightConnector1">
            <a:avLst/>
          </a:prstGeom>
          <a:ln xmlns:a="http://schemas.openxmlformats.org/drawingml/2006/main"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8" name="TextovéPole 7"/>
          <cdr:cNvSpPr txBox="1"/>
        </cdr:nvSpPr>
        <cdr:spPr>
          <a:xfrm xmlns:a="http://schemas.openxmlformats.org/drawingml/2006/main">
            <a:off x="5904656" y="1728192"/>
            <a:ext cx="266328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cs-CZ" dirty="0"/>
              <a:t>U</a:t>
            </a:r>
            <a:endParaRPr lang="cs-CZ" sz="1100" dirty="0"/>
          </a:p>
        </cdr:txBody>
      </cdr:sp>
    </cdr:grpSp>
  </cdr:relSizeAnchor>
  <cdr:relSizeAnchor xmlns:cdr="http://schemas.openxmlformats.org/drawingml/2006/chartDrawing">
    <cdr:from>
      <cdr:x>0.45408</cdr:x>
      <cdr:y>0.61916</cdr:y>
    </cdr:from>
    <cdr:to>
      <cdr:x>0.59694</cdr:x>
      <cdr:y>0.70754</cdr:y>
    </cdr:to>
    <cdr:sp macro="" textlink="">
      <cdr:nvSpPr>
        <cdr:cNvPr id="10" name="TextovéPole 9"/>
        <cdr:cNvSpPr txBox="1"/>
      </cdr:nvSpPr>
      <cdr:spPr>
        <a:xfrm xmlns:a="http://schemas.openxmlformats.org/drawingml/2006/main">
          <a:off x="3204356" y="2017901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dirty="0" smtClean="0">
              <a:solidFill>
                <a:srgbClr val="FF0000"/>
              </a:solidFill>
            </a:rPr>
            <a:t>jedna p</a:t>
          </a:r>
          <a:r>
            <a:rPr lang="cs-CZ" sz="1100" dirty="0" smtClean="0">
              <a:solidFill>
                <a:srgbClr val="FF0000"/>
              </a:solidFill>
            </a:rPr>
            <a:t>erioda</a:t>
          </a:r>
          <a:endParaRPr lang="cs-CZ" sz="1100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0.83673</cdr:x>
      <cdr:y>0.53027</cdr:y>
    </cdr:from>
    <cdr:to>
      <cdr:x>0.94898</cdr:x>
      <cdr:y>0.61865</cdr:y>
    </cdr:to>
    <cdr:grpSp>
      <cdr:nvGrpSpPr>
        <cdr:cNvPr id="5" name="Skupina 4"/>
        <cdr:cNvGrpSpPr/>
      </cdr:nvGrpSpPr>
      <cdr:grpSpPr>
        <a:xfrm xmlns:a="http://schemas.openxmlformats.org/drawingml/2006/main">
          <a:off x="5904623" y="1728197"/>
          <a:ext cx="792124" cy="288038"/>
          <a:chOff x="5904656" y="1728192"/>
          <a:chExt cx="792088" cy="288032"/>
        </a:xfrm>
      </cdr:grpSpPr>
      <cdr:cxnSp macro="">
        <cdr:nvCxnSpPr>
          <cdr:cNvPr id="3" name="Přímá spojnice se šipkou 2"/>
          <cdr:cNvCxnSpPr/>
        </cdr:nvCxnSpPr>
        <cdr:spPr>
          <a:xfrm xmlns:a="http://schemas.openxmlformats.org/drawingml/2006/main">
            <a:off x="6120680" y="1872208"/>
            <a:ext cx="576064" cy="0"/>
          </a:xfrm>
          <a:prstGeom xmlns:a="http://schemas.openxmlformats.org/drawingml/2006/main" prst="straightConnector1">
            <a:avLst/>
          </a:prstGeom>
          <a:ln xmlns:a="http://schemas.openxmlformats.org/drawingml/2006/main"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4" name="TextovéPole 3"/>
          <cdr:cNvSpPr txBox="1"/>
        </cdr:nvSpPr>
        <cdr:spPr>
          <a:xfrm xmlns:a="http://schemas.openxmlformats.org/drawingml/2006/main">
            <a:off x="5904656" y="1728192"/>
            <a:ext cx="266328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cs-CZ" sz="1100" dirty="0" smtClean="0"/>
              <a:t>t</a:t>
            </a:r>
            <a:endParaRPr lang="cs-CZ" sz="1100" dirty="0"/>
          </a:p>
        </cdr:txBody>
      </cdr:sp>
    </cdr:grpSp>
  </cdr:relSizeAnchor>
  <cdr:relSizeAnchor xmlns:cdr="http://schemas.openxmlformats.org/drawingml/2006/chartDrawing">
    <cdr:from>
      <cdr:x>0.03061</cdr:x>
      <cdr:y>0.11258</cdr:y>
    </cdr:from>
    <cdr:to>
      <cdr:x>0.07143</cdr:x>
      <cdr:y>0.28933</cdr:y>
    </cdr:to>
    <cdr:grpSp>
      <cdr:nvGrpSpPr>
        <cdr:cNvPr id="6" name="Skupina 5"/>
        <cdr:cNvGrpSpPr/>
      </cdr:nvGrpSpPr>
      <cdr:grpSpPr>
        <a:xfrm xmlns:a="http://schemas.openxmlformats.org/drawingml/2006/main" rot="16200000">
          <a:off x="72015" y="510901"/>
          <a:ext cx="576044" cy="288058"/>
          <a:chOff x="5904656" y="1728192"/>
          <a:chExt cx="576064" cy="288032"/>
        </a:xfrm>
      </cdr:grpSpPr>
      <cdr:cxnSp macro="">
        <cdr:nvCxnSpPr>
          <cdr:cNvPr id="7" name="Přímá spojnice se šipkou 6"/>
          <cdr:cNvCxnSpPr/>
        </cdr:nvCxnSpPr>
        <cdr:spPr>
          <a:xfrm xmlns:a="http://schemas.openxmlformats.org/drawingml/2006/main" rot="5400000" flipV="1">
            <a:off x="6300700" y="1692188"/>
            <a:ext cx="0" cy="360040"/>
          </a:xfrm>
          <a:prstGeom xmlns:a="http://schemas.openxmlformats.org/drawingml/2006/main" prst="straightConnector1">
            <a:avLst/>
          </a:prstGeom>
          <a:ln xmlns:a="http://schemas.openxmlformats.org/drawingml/2006/main"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8" name="TextovéPole 7"/>
          <cdr:cNvSpPr txBox="1"/>
        </cdr:nvSpPr>
        <cdr:spPr>
          <a:xfrm xmlns:a="http://schemas.openxmlformats.org/drawingml/2006/main">
            <a:off x="5904656" y="1728192"/>
            <a:ext cx="266328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cs-CZ" dirty="0"/>
              <a:t>I</a:t>
            </a:r>
            <a:endParaRPr lang="cs-CZ" sz="1100" dirty="0"/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0.83673</cdr:x>
      <cdr:y>0.53027</cdr:y>
    </cdr:from>
    <cdr:to>
      <cdr:x>0.94898</cdr:x>
      <cdr:y>0.61865</cdr:y>
    </cdr:to>
    <cdr:grpSp>
      <cdr:nvGrpSpPr>
        <cdr:cNvPr id="5" name="Skupina 4"/>
        <cdr:cNvGrpSpPr/>
      </cdr:nvGrpSpPr>
      <cdr:grpSpPr>
        <a:xfrm xmlns:a="http://schemas.openxmlformats.org/drawingml/2006/main">
          <a:off x="5904623" y="1728197"/>
          <a:ext cx="792124" cy="288038"/>
          <a:chOff x="5904656" y="1728192"/>
          <a:chExt cx="792088" cy="288032"/>
        </a:xfrm>
      </cdr:grpSpPr>
      <cdr:cxnSp macro="">
        <cdr:nvCxnSpPr>
          <cdr:cNvPr id="3" name="Přímá spojnice se šipkou 2"/>
          <cdr:cNvCxnSpPr/>
        </cdr:nvCxnSpPr>
        <cdr:spPr>
          <a:xfrm xmlns:a="http://schemas.openxmlformats.org/drawingml/2006/main">
            <a:off x="6120680" y="1872208"/>
            <a:ext cx="576064" cy="0"/>
          </a:xfrm>
          <a:prstGeom xmlns:a="http://schemas.openxmlformats.org/drawingml/2006/main" prst="straightConnector1">
            <a:avLst/>
          </a:prstGeom>
          <a:ln xmlns:a="http://schemas.openxmlformats.org/drawingml/2006/main"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4" name="TextovéPole 3"/>
          <cdr:cNvSpPr txBox="1"/>
        </cdr:nvSpPr>
        <cdr:spPr>
          <a:xfrm xmlns:a="http://schemas.openxmlformats.org/drawingml/2006/main">
            <a:off x="5904656" y="1728192"/>
            <a:ext cx="266328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cs-CZ" sz="1100" dirty="0" smtClean="0"/>
              <a:t>t</a:t>
            </a:r>
            <a:endParaRPr lang="cs-CZ" sz="1100" dirty="0"/>
          </a:p>
        </cdr:txBody>
      </cdr:sp>
    </cdr:grpSp>
  </cdr:relSizeAnchor>
  <cdr:relSizeAnchor xmlns:cdr="http://schemas.openxmlformats.org/drawingml/2006/chartDrawing">
    <cdr:from>
      <cdr:x>0.03061</cdr:x>
      <cdr:y>0.11258</cdr:y>
    </cdr:from>
    <cdr:to>
      <cdr:x>0.07143</cdr:x>
      <cdr:y>0.28933</cdr:y>
    </cdr:to>
    <cdr:grpSp>
      <cdr:nvGrpSpPr>
        <cdr:cNvPr id="6" name="Skupina 5"/>
        <cdr:cNvGrpSpPr/>
      </cdr:nvGrpSpPr>
      <cdr:grpSpPr>
        <a:xfrm xmlns:a="http://schemas.openxmlformats.org/drawingml/2006/main" rot="16200000">
          <a:off x="72015" y="510901"/>
          <a:ext cx="576044" cy="288058"/>
          <a:chOff x="5904656" y="1728192"/>
          <a:chExt cx="576064" cy="288032"/>
        </a:xfrm>
      </cdr:grpSpPr>
      <cdr:cxnSp macro="">
        <cdr:nvCxnSpPr>
          <cdr:cNvPr id="7" name="Přímá spojnice se šipkou 6"/>
          <cdr:cNvCxnSpPr/>
        </cdr:nvCxnSpPr>
        <cdr:spPr>
          <a:xfrm xmlns:a="http://schemas.openxmlformats.org/drawingml/2006/main" rot="5400000" flipV="1">
            <a:off x="6300700" y="1692188"/>
            <a:ext cx="0" cy="360040"/>
          </a:xfrm>
          <a:prstGeom xmlns:a="http://schemas.openxmlformats.org/drawingml/2006/main" prst="straightConnector1">
            <a:avLst/>
          </a:prstGeom>
          <a:ln xmlns:a="http://schemas.openxmlformats.org/drawingml/2006/main"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8" name="TextovéPole 7"/>
          <cdr:cNvSpPr txBox="1"/>
        </cdr:nvSpPr>
        <cdr:spPr>
          <a:xfrm xmlns:a="http://schemas.openxmlformats.org/drawingml/2006/main">
            <a:off x="5904656" y="1728192"/>
            <a:ext cx="266328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cs-CZ" dirty="0"/>
              <a:t>I</a:t>
            </a:r>
            <a:endParaRPr lang="cs-CZ" sz="1100" dirty="0"/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10. 10. 2012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../clipboard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Frekven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Veličiny střídavého proudu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7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Frekvence</a:t>
            </a: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87624" y="1628800"/>
                <a:ext cx="6696744" cy="4392488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cs-CZ" dirty="0" smtClean="0"/>
                  <a:t>Frekvence (dříve kmitočet) je fyzikální veličina, která udává počet opakování periodického děje za daný časový úsek.</a:t>
                </a:r>
                <a:r>
                  <a:rPr lang="cs-CZ" baseline="30000" dirty="0" smtClean="0"/>
                  <a:t>[1]</a:t>
                </a:r>
                <a:r>
                  <a:rPr lang="cs-CZ" dirty="0" smtClean="0"/>
                  <a:t> </a:t>
                </a:r>
              </a:p>
              <a:p>
                <a:pPr lvl="1" algn="just"/>
                <a:r>
                  <a:rPr lang="cs-CZ" dirty="0" smtClean="0"/>
                  <a:t>V </a:t>
                </a:r>
                <a:r>
                  <a:rPr lang="cs-CZ" dirty="0"/>
                  <a:t>obvodu střídavého proudu takto označujeme počet </a:t>
                </a:r>
                <a:r>
                  <a:rPr lang="cs-CZ" dirty="0" smtClean="0"/>
                  <a:t>kmitů </a:t>
                </a:r>
                <a:r>
                  <a:rPr lang="cs-CZ" dirty="0"/>
                  <a:t>napětí či proudu za jednotku času</a:t>
                </a:r>
                <a:r>
                  <a:rPr lang="cs-CZ" dirty="0" smtClean="0"/>
                  <a:t>.</a:t>
                </a:r>
              </a:p>
              <a:p>
                <a:pPr algn="just"/>
                <a:r>
                  <a:rPr lang="cs-CZ" dirty="0" smtClean="0"/>
                  <a:t>Značíme: f</a:t>
                </a:r>
              </a:p>
              <a:p>
                <a:pPr algn="just"/>
                <a:r>
                  <a:rPr lang="cs-CZ" dirty="0" smtClean="0"/>
                  <a:t>Jednotka: Hz (1Hz = 1/s = s</a:t>
                </a:r>
                <a:r>
                  <a:rPr lang="cs-CZ" baseline="30000" dirty="0" smtClean="0"/>
                  <a:t>-1</a:t>
                </a:r>
                <a:r>
                  <a:rPr lang="cs-CZ" dirty="0" smtClean="0"/>
                  <a:t>)</a:t>
                </a:r>
              </a:p>
              <a:p>
                <a:pPr algn="just"/>
                <a:r>
                  <a:rPr lang="cs-CZ" dirty="0" smtClean="0"/>
                  <a:t>Výpočet: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cs-CZ" dirty="0" smtClean="0"/>
                  <a:t> , kde T je perioda (v generátoru jedno otočení magnetu mezi cívkami o 360°). </a:t>
                </a:r>
              </a:p>
              <a:p>
                <a:pPr algn="just"/>
                <a:r>
                  <a:rPr lang="cs-CZ" dirty="0" smtClean="0"/>
                  <a:t>V naší rozvodné síti je frekvence 50 Hz, to znamená, že elektrický proud 50 krát za sekundu změní směr.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87624" y="1628800"/>
                <a:ext cx="6696744" cy="4392488"/>
              </a:xfrm>
              <a:blipFill rotWithShape="0">
                <a:blip r:embed="rId2"/>
                <a:stretch>
                  <a:fillRect l="-1093" t="-3606" r="-1184" b="-13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8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Maximální hodnota napětí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91680"/>
            <a:ext cx="6696744" cy="17373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Maximální hodnota napětí je taková hodnota, která vyjadřuje maximální hodnotu amplitudy elektrického napětí. </a:t>
            </a:r>
          </a:p>
          <a:p>
            <a:pPr algn="just"/>
            <a:r>
              <a:rPr lang="cs-CZ" dirty="0" smtClean="0"/>
              <a:t>Někdy je také označována jako špičkové napětí. </a:t>
            </a:r>
          </a:p>
          <a:p>
            <a:pPr algn="just"/>
            <a:r>
              <a:rPr lang="cs-CZ" dirty="0" smtClean="0"/>
              <a:t>Hodnota je důležitá pro návrh komponent el. obvodu. </a:t>
            </a:r>
          </a:p>
          <a:p>
            <a:pPr algn="just"/>
            <a:r>
              <a:rPr lang="cs-CZ" dirty="0" smtClean="0"/>
              <a:t>Např. v elektrické  zásuvce je maximální hodnota napětí přes 325 V.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/>
          </p:nvPr>
        </p:nvGraphicFramePr>
        <p:xfrm>
          <a:off x="1043608" y="3212976"/>
          <a:ext cx="7056784" cy="325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>
            <a:off x="3131840" y="3501008"/>
            <a:ext cx="0" cy="1440160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131840" y="414908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U</a:t>
            </a:r>
            <a:r>
              <a:rPr lang="cs-CZ" baseline="-25000" dirty="0" err="1" smtClean="0"/>
              <a:t>max</a:t>
            </a:r>
            <a:endParaRPr lang="cs-CZ" dirty="0"/>
          </a:p>
        </p:txBody>
      </p:sp>
      <p:sp>
        <p:nvSpPr>
          <p:cNvPr id="16" name="Pravá složená závorka 15"/>
          <p:cNvSpPr/>
          <p:nvPr/>
        </p:nvSpPr>
        <p:spPr>
          <a:xfrm rot="5400000">
            <a:off x="4608004" y="1850246"/>
            <a:ext cx="288032" cy="6552728"/>
          </a:xfrm>
          <a:prstGeom prst="rightBrac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Maximální hodnota proudu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91680"/>
            <a:ext cx="6696744" cy="13052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Maximální hodnota proudu je taková hodnota, která vyjadřuje maximální hodnotu amplitudy elektrického proudu. </a:t>
            </a:r>
          </a:p>
          <a:p>
            <a:pPr algn="just"/>
            <a:r>
              <a:rPr lang="cs-CZ" dirty="0" smtClean="0"/>
              <a:t>Někdy je také označována jako špičkový proud. </a:t>
            </a:r>
          </a:p>
          <a:p>
            <a:pPr algn="just"/>
            <a:r>
              <a:rPr lang="cs-CZ" dirty="0" smtClean="0"/>
              <a:t>Hodnota je důležitá pro návrh komponent el. obvodu. 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/>
          </p:nvPr>
        </p:nvGraphicFramePr>
        <p:xfrm>
          <a:off x="1043608" y="3212976"/>
          <a:ext cx="7056784" cy="325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>
            <a:off x="3131840" y="3501008"/>
            <a:ext cx="0" cy="1440160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131840" y="414908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</a:t>
            </a:r>
            <a:r>
              <a:rPr lang="cs-CZ" baseline="-25000" dirty="0" err="1" smtClean="0"/>
              <a:t>max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25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64896" cy="1143000"/>
          </a:xfrm>
        </p:spPr>
        <p:txBody>
          <a:bodyPr/>
          <a:lstStyle/>
          <a:p>
            <a:pPr algn="l"/>
            <a:r>
              <a:rPr lang="cs-CZ" sz="3600" dirty="0" smtClean="0"/>
              <a:t>Efektivní hodnota napětí a proudu</a:t>
            </a: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3568" y="1412776"/>
                <a:ext cx="7920880" cy="2088231"/>
              </a:xfrm>
            </p:spPr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cs-CZ" dirty="0" smtClean="0"/>
                  <a:t>Efektivní hodnota střídavého el. proudu je taková hodnota, jakou by měl stejnosměrný el. proud se stejnými tepelnými účinky.</a:t>
                </a:r>
              </a:p>
              <a:p>
                <a:pPr algn="just"/>
                <a:r>
                  <a:rPr lang="cs-CZ" dirty="0" smtClean="0"/>
                  <a:t>Tuto hodnotu ukazují el. měřící přístroje</a:t>
                </a:r>
              </a:p>
              <a:p>
                <a:pPr algn="just"/>
                <a:r>
                  <a:rPr lang="cs-CZ" dirty="0" smtClean="0"/>
                  <a:t>Je uváděna na štítcích přístrojů a strojů</a:t>
                </a:r>
              </a:p>
              <a:p>
                <a:pPr algn="just"/>
                <a:r>
                  <a:rPr lang="cs-CZ" dirty="0" smtClean="0"/>
                  <a:t>Při značení se můžeme setkat s anglickou zkratkou RMS</a:t>
                </a:r>
              </a:p>
              <a:p>
                <a:pPr algn="just"/>
                <a:r>
                  <a:rPr lang="cs-CZ" dirty="0" smtClean="0"/>
                  <a:t>Vypočteme: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 .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0,707</m:t>
                    </m:r>
                  </m:oMath>
                </a14:m>
                <a:r>
                  <a:rPr lang="cs-CZ" dirty="0" smtClean="0"/>
                  <a:t>.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cs-CZ" dirty="0" smtClean="0"/>
                  <a:t>  a obdobně: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 .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≐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0,707</m:t>
                    </m:r>
                  </m:oMath>
                </a14:m>
                <a:r>
                  <a:rPr lang="cs-CZ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algn="just"/>
                <a:r>
                  <a:rPr lang="cs-CZ" dirty="0" smtClean="0"/>
                  <a:t>V elektrické zásuvce je efektivní hodnota napětí 230 V</a:t>
                </a:r>
              </a:p>
              <a:p>
                <a:pPr algn="just"/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3568" y="1412776"/>
                <a:ext cx="7920880" cy="2088231"/>
              </a:xfrm>
              <a:blipFill rotWithShape="0">
                <a:blip r:embed="rId2"/>
                <a:stretch>
                  <a:fillRect l="-77" t="-5848" r="-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Graf 5"/>
          <p:cNvGraphicFramePr>
            <a:graphicFrameLocks/>
          </p:cNvGraphicFramePr>
          <p:nvPr>
            <p:extLst/>
          </p:nvPr>
        </p:nvGraphicFramePr>
        <p:xfrm>
          <a:off x="1043608" y="3212976"/>
          <a:ext cx="7056784" cy="325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>
            <a:off x="3131840" y="3501008"/>
            <a:ext cx="0" cy="1440160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131840" y="414908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I</a:t>
            </a:r>
            <a:r>
              <a:rPr lang="cs-CZ" baseline="-25000" dirty="0" err="1" smtClean="0"/>
              <a:t>max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475656" y="4005064"/>
            <a:ext cx="6552728" cy="0"/>
          </a:xfrm>
          <a:prstGeom prst="line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579796" y="414908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</a:t>
            </a:r>
            <a:r>
              <a:rPr lang="cs-CZ" baseline="-25000" dirty="0" err="1" smtClean="0"/>
              <a:t>ef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2627784" y="4005064"/>
            <a:ext cx="0" cy="936104"/>
          </a:xfrm>
          <a:prstGeom prst="straightConnector1">
            <a:avLst/>
          </a:prstGeom>
          <a:ln w="19050">
            <a:solidFill>
              <a:schemeClr val="accent6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3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175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	1. pololetí šk. roku</a:t>
            </a:r>
          </a:p>
          <a:p>
            <a:r>
              <a:rPr lang="cs-CZ" dirty="0" smtClean="0"/>
              <a:t>Vytvořeno: 		10. </a:t>
            </a:r>
            <a:r>
              <a:rPr lang="cs-CZ" smtClean="0"/>
              <a:t>10. </a:t>
            </a:r>
            <a:r>
              <a:rPr lang="cs-CZ" dirty="0" smtClean="0"/>
              <a:t>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cs.wikipedia.org/wiki/Frekvence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55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229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Cambria Math</vt:lpstr>
      <vt:lpstr>Georgia</vt:lpstr>
      <vt:lpstr>Trebuchet MS</vt:lpstr>
      <vt:lpstr>Aerodynamika</vt:lpstr>
      <vt:lpstr>Veličiny střídavého proudu</vt:lpstr>
      <vt:lpstr>Frekvence</vt:lpstr>
      <vt:lpstr>Maximální hodnota napětí</vt:lpstr>
      <vt:lpstr>Maximální hodnota proudu</vt:lpstr>
      <vt:lpstr>Efektivní hodnota napětí a proudu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Veličiny střídavého proudu</dc:title>
  <dc:creator>Petr Machálek</dc:creator>
  <cp:lastModifiedBy>Petr Machálek</cp:lastModifiedBy>
  <cp:revision>1</cp:revision>
  <dcterms:created xsi:type="dcterms:W3CDTF">2012-10-09T23:29:53Z</dcterms:created>
  <dcterms:modified xsi:type="dcterms:W3CDTF">2012-10-09T23:30:25Z</dcterms:modified>
</cp:coreProperties>
</file>